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4" r:id="rId2"/>
    <p:sldId id="260" r:id="rId3"/>
    <p:sldId id="261" r:id="rId4"/>
    <p:sldId id="262" r:id="rId5"/>
    <p:sldId id="263" r:id="rId6"/>
    <p:sldId id="264" r:id="rId7"/>
    <p:sldId id="265" r:id="rId8"/>
    <p:sldId id="266" r:id="rId9"/>
    <p:sldId id="278" r:id="rId10"/>
    <p:sldId id="271" r:id="rId11"/>
    <p:sldId id="272" r:id="rId12"/>
    <p:sldId id="273" r:id="rId13"/>
    <p:sldId id="275" r:id="rId14"/>
    <p:sldId id="267" r:id="rId15"/>
    <p:sldId id="268" r:id="rId16"/>
    <p:sldId id="269" r:id="rId17"/>
    <p:sldId id="270" r:id="rId18"/>
    <p:sldId id="256" r:id="rId19"/>
    <p:sldId id="257" r:id="rId20"/>
    <p:sldId id="258" r:id="rId21"/>
    <p:sldId id="259"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34E1AA-5D6D-49C5-ABEC-07880455A24A}">
          <p14:sldIdLst>
            <p14:sldId id="274"/>
            <p14:sldId id="260"/>
            <p14:sldId id="261"/>
            <p14:sldId id="262"/>
            <p14:sldId id="263"/>
            <p14:sldId id="264"/>
            <p14:sldId id="265"/>
            <p14:sldId id="266"/>
            <p14:sldId id="278"/>
            <p14:sldId id="271"/>
            <p14:sldId id="272"/>
            <p14:sldId id="273"/>
            <p14:sldId id="275"/>
            <p14:sldId id="267"/>
            <p14:sldId id="268"/>
            <p14:sldId id="269"/>
            <p14:sldId id="270"/>
            <p14:sldId id="256"/>
            <p14:sldId id="257"/>
            <p14:sldId id="258"/>
            <p14:sldId id="259"/>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4DFE0043-AA0A-480E-ABC0-DCB0FE77C22D}" type="datetimeFigureOut">
              <a:rPr lang="en-US" smtClean="0"/>
              <a:t>12/2/2020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AD74F10-AB58-46DF-83A6-93DB6A59C31C}" type="slidenum">
              <a:rPr lang="en-US" smtClean="0"/>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DFE0043-AA0A-480E-ABC0-DCB0FE77C22D}"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DFE0043-AA0A-480E-ABC0-DCB0FE77C22D}"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DFE0043-AA0A-480E-ABC0-DCB0FE77C22D}"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DFE0043-AA0A-480E-ABC0-DCB0FE77C22D}"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2AD74F10-AB58-46DF-83A6-93DB6A59C31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DFE0043-AA0A-480E-ABC0-DCB0FE77C22D}"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DFE0043-AA0A-480E-ABC0-DCB0FE77C22D}"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DFE0043-AA0A-480E-ABC0-DCB0FE77C22D}"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E0043-AA0A-480E-ABC0-DCB0FE77C22D}"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DFE0043-AA0A-480E-ABC0-DCB0FE77C22D}"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DFE0043-AA0A-480E-ABC0-DCB0FE77C22D}"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74F10-AB58-46DF-83A6-93DB6A59C3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4DFE0043-AA0A-480E-ABC0-DCB0FE77C22D}" type="datetimeFigureOut">
              <a:rPr lang="en-US" smtClean="0"/>
              <a:t>12/2/2020</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2AD74F10-AB58-46DF-83A6-93DB6A59C31C}"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авоъгълник 1"/>
          <p:cNvSpPr/>
          <p:nvPr/>
        </p:nvSpPr>
        <p:spPr>
          <a:xfrm>
            <a:off x="1371600" y="228600"/>
            <a:ext cx="6705600" cy="6186309"/>
          </a:xfrm>
          <a:prstGeom prst="rect">
            <a:avLst/>
          </a:prstGeom>
        </p:spPr>
        <p:txBody>
          <a:bodyPr wrap="square">
            <a:spAutoFit/>
          </a:bodyPr>
          <a:lstStyle/>
          <a:p>
            <a:pPr algn="ctr"/>
            <a:r>
              <a:rPr lang="en-US" sz="6600" b="1" cap="all" dirty="0" smtClean="0"/>
              <a:t>EDVENTAGE </a:t>
            </a:r>
          </a:p>
          <a:p>
            <a:pPr algn="ctr"/>
            <a:endParaRPr lang="en-US" sz="6600" b="1" cap="all" dirty="0"/>
          </a:p>
          <a:p>
            <a:pPr algn="ctr"/>
            <a:endParaRPr lang="en-US" sz="6600" b="1" cap="all" dirty="0" smtClean="0"/>
          </a:p>
          <a:p>
            <a:pPr algn="ctr"/>
            <a:endParaRPr lang="en-US" sz="6600" b="1" cap="all" dirty="0" smtClean="0"/>
          </a:p>
          <a:p>
            <a:pPr algn="ctr"/>
            <a:endParaRPr lang="en-US" sz="6600" b="1" cap="all" dirty="0" smtClean="0"/>
          </a:p>
          <a:p>
            <a:pPr algn="ctr"/>
            <a:r>
              <a:rPr lang="en-US" sz="6600" dirty="0" smtClean="0"/>
              <a:t>Iteration - 4</a:t>
            </a:r>
            <a:endParaRPr lang="en-US" sz="6600" b="1" cap="all" dirty="0"/>
          </a:p>
        </p:txBody>
      </p:sp>
    </p:spTree>
    <p:extLst>
      <p:ext uri="{BB962C8B-B14F-4D97-AF65-F5344CB8AC3E}">
        <p14:creationId xmlns:p14="http://schemas.microsoft.com/office/powerpoint/2010/main" val="2449745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авоъгълник 1"/>
          <p:cNvSpPr/>
          <p:nvPr/>
        </p:nvSpPr>
        <p:spPr>
          <a:xfrm>
            <a:off x="1905000" y="304800"/>
            <a:ext cx="5600892" cy="923330"/>
          </a:xfrm>
          <a:prstGeom prst="rect">
            <a:avLst/>
          </a:prstGeom>
          <a:noFill/>
        </p:spPr>
        <p:txBody>
          <a:bodyPr wrap="none" lIns="91440" tIns="45720" rIns="91440" bIns="45720">
            <a:spAutoFit/>
          </a:bodyPr>
          <a:lstStyle/>
          <a:p>
            <a:pPr algn="ctr"/>
            <a:r>
              <a:rPr lang="bg-BG" sz="5400" b="1" dirty="0" smtClean="0">
                <a:ln w="9525">
                  <a:solidFill>
                    <a:schemeClr val="bg1"/>
                  </a:solidFill>
                  <a:prstDash val="solid"/>
                </a:ln>
                <a:effectLst>
                  <a:outerShdw blurRad="12700" dist="38100" dir="2700000" algn="tl" rotWithShape="0">
                    <a:schemeClr val="bg1">
                      <a:lumMod val="50000"/>
                    </a:schemeClr>
                  </a:outerShdw>
                </a:effectLst>
              </a:rPr>
              <a:t>Функционалност</a:t>
            </a:r>
            <a:endParaRPr lang="bg-BG"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3" name="Картина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270000"/>
            <a:ext cx="4383472" cy="5562600"/>
          </a:xfrm>
          <a:prstGeom prst="rect">
            <a:avLst/>
          </a:prstGeom>
          <a:ln>
            <a:noFill/>
          </a:ln>
          <a:effectLst>
            <a:softEdge rad="112500"/>
          </a:effectLst>
        </p:spPr>
      </p:pic>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690" y="1981200"/>
            <a:ext cx="4543287" cy="4749800"/>
          </a:xfrm>
          <a:prstGeom prst="rect">
            <a:avLst/>
          </a:prstGeom>
          <a:ln>
            <a:noFill/>
          </a:ln>
          <a:effectLst>
            <a:softEdge rad="112500"/>
          </a:effectLst>
        </p:spPr>
      </p:pic>
      <p:sp>
        <p:nvSpPr>
          <p:cNvPr id="5" name="Текстово поле 4"/>
          <p:cNvSpPr txBox="1"/>
          <p:nvPr/>
        </p:nvSpPr>
        <p:spPr>
          <a:xfrm>
            <a:off x="6019800" y="1524000"/>
            <a:ext cx="3657600" cy="369332"/>
          </a:xfrm>
          <a:prstGeom prst="rect">
            <a:avLst/>
          </a:prstGeom>
          <a:noFill/>
        </p:spPr>
        <p:txBody>
          <a:bodyPr wrap="square" rtlCol="0">
            <a:spAutoFit/>
          </a:bodyPr>
          <a:lstStyle/>
          <a:p>
            <a:r>
              <a:rPr lang="en-US" dirty="0" smtClean="0"/>
              <a:t>Use-Case </a:t>
            </a:r>
            <a:r>
              <a:rPr lang="bg-BG" dirty="0" smtClean="0"/>
              <a:t>диаграми</a:t>
            </a:r>
            <a:endParaRPr lang="bg-BG" dirty="0"/>
          </a:p>
        </p:txBody>
      </p:sp>
    </p:spTree>
    <p:extLst>
      <p:ext uri="{BB962C8B-B14F-4D97-AF65-F5344CB8AC3E}">
        <p14:creationId xmlns:p14="http://schemas.microsoft.com/office/powerpoint/2010/main" val="1978795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09600"/>
            <a:ext cx="4394030" cy="1828800"/>
          </a:xfrm>
          <a:prstGeom prst="rect">
            <a:avLst/>
          </a:prstGeom>
          <a:ln>
            <a:noFill/>
          </a:ln>
          <a:effectLst>
            <a:softEdge rad="112500"/>
          </a:effectLst>
        </p:spPr>
      </p:pic>
      <p:pic>
        <p:nvPicPr>
          <p:cNvPr id="3" name="Картина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819400"/>
            <a:ext cx="3972479" cy="3801005"/>
          </a:xfrm>
          <a:prstGeom prst="rect">
            <a:avLst/>
          </a:prstGeom>
          <a:ln>
            <a:noFill/>
          </a:ln>
          <a:effectLst>
            <a:softEdge rad="112500"/>
          </a:effectLst>
        </p:spPr>
      </p:pic>
      <p:pic>
        <p:nvPicPr>
          <p:cNvPr id="5" name="Картина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371600"/>
            <a:ext cx="4286848" cy="4448796"/>
          </a:xfrm>
          <a:prstGeom prst="rect">
            <a:avLst/>
          </a:prstGeom>
          <a:ln>
            <a:noFill/>
          </a:ln>
          <a:effectLst>
            <a:softEdge rad="112500"/>
          </a:effectLst>
        </p:spPr>
      </p:pic>
      <p:sp>
        <p:nvSpPr>
          <p:cNvPr id="6" name="Текстово поле 5"/>
          <p:cNvSpPr txBox="1"/>
          <p:nvPr/>
        </p:nvSpPr>
        <p:spPr>
          <a:xfrm>
            <a:off x="6019800" y="762000"/>
            <a:ext cx="3352800" cy="369332"/>
          </a:xfrm>
          <a:prstGeom prst="rect">
            <a:avLst/>
          </a:prstGeom>
          <a:noFill/>
        </p:spPr>
        <p:txBody>
          <a:bodyPr wrap="square" rtlCol="0">
            <a:spAutoFit/>
          </a:bodyPr>
          <a:lstStyle/>
          <a:p>
            <a:r>
              <a:rPr lang="en-US" dirty="0" smtClean="0"/>
              <a:t>Activity</a:t>
            </a:r>
            <a:r>
              <a:rPr lang="bg-BG" dirty="0" smtClean="0"/>
              <a:t> диаграма</a:t>
            </a:r>
            <a:r>
              <a:rPr lang="en-US" dirty="0" smtClean="0"/>
              <a:t> </a:t>
            </a:r>
            <a:endParaRPr lang="bg-BG" dirty="0"/>
          </a:p>
        </p:txBody>
      </p:sp>
      <p:sp>
        <p:nvSpPr>
          <p:cNvPr id="7" name="Текстово поле 6"/>
          <p:cNvSpPr txBox="1"/>
          <p:nvPr/>
        </p:nvSpPr>
        <p:spPr>
          <a:xfrm>
            <a:off x="1066800" y="226413"/>
            <a:ext cx="2743200" cy="369332"/>
          </a:xfrm>
          <a:prstGeom prst="rect">
            <a:avLst/>
          </a:prstGeom>
          <a:noFill/>
        </p:spPr>
        <p:txBody>
          <a:bodyPr wrap="square" rtlCol="0">
            <a:spAutoFit/>
          </a:bodyPr>
          <a:lstStyle/>
          <a:p>
            <a:r>
              <a:rPr lang="bg-BG" dirty="0" smtClean="0"/>
              <a:t>Още</a:t>
            </a:r>
            <a:r>
              <a:rPr lang="en-US" dirty="0" smtClean="0"/>
              <a:t> use-case </a:t>
            </a:r>
            <a:r>
              <a:rPr lang="bg-BG" dirty="0" smtClean="0"/>
              <a:t>диаграми </a:t>
            </a:r>
            <a:endParaRPr lang="bg-BG" dirty="0"/>
          </a:p>
        </p:txBody>
      </p:sp>
    </p:spTree>
    <p:extLst>
      <p:ext uri="{BB962C8B-B14F-4D97-AF65-F5344CB8AC3E}">
        <p14:creationId xmlns:p14="http://schemas.microsoft.com/office/powerpoint/2010/main" val="1501999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Картина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685800"/>
            <a:ext cx="4552192" cy="4772744"/>
          </a:xfrm>
          <a:prstGeom prst="rect">
            <a:avLst/>
          </a:prstGeom>
          <a:ln>
            <a:noFill/>
          </a:ln>
          <a:effectLst>
            <a:softEdge rad="112500"/>
          </a:effectLst>
        </p:spPr>
      </p:pic>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600200"/>
            <a:ext cx="4286848" cy="4448796"/>
          </a:xfrm>
          <a:prstGeom prst="rect">
            <a:avLst/>
          </a:prstGeom>
          <a:ln>
            <a:noFill/>
          </a:ln>
          <a:effectLst>
            <a:softEdge rad="112500"/>
          </a:effectLst>
        </p:spPr>
      </p:pic>
      <p:sp>
        <p:nvSpPr>
          <p:cNvPr id="5" name="Текстово поле 4"/>
          <p:cNvSpPr txBox="1"/>
          <p:nvPr/>
        </p:nvSpPr>
        <p:spPr>
          <a:xfrm>
            <a:off x="1143000" y="609600"/>
            <a:ext cx="2667000" cy="369332"/>
          </a:xfrm>
          <a:prstGeom prst="rect">
            <a:avLst/>
          </a:prstGeom>
          <a:noFill/>
        </p:spPr>
        <p:txBody>
          <a:bodyPr wrap="square" rtlCol="0">
            <a:spAutoFit/>
          </a:bodyPr>
          <a:lstStyle/>
          <a:p>
            <a:r>
              <a:rPr lang="en-US" dirty="0" smtClean="0"/>
              <a:t>Activity </a:t>
            </a:r>
            <a:r>
              <a:rPr lang="bg-BG" dirty="0" smtClean="0"/>
              <a:t>диаграми</a:t>
            </a:r>
            <a:endParaRPr lang="bg-BG" dirty="0"/>
          </a:p>
        </p:txBody>
      </p:sp>
    </p:spTree>
    <p:extLst>
      <p:ext uri="{BB962C8B-B14F-4D97-AF65-F5344CB8AC3E}">
        <p14:creationId xmlns:p14="http://schemas.microsoft.com/office/powerpoint/2010/main" val="77457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ово поле 2"/>
          <p:cNvSpPr txBox="1"/>
          <p:nvPr/>
        </p:nvSpPr>
        <p:spPr>
          <a:xfrm>
            <a:off x="3124200" y="838200"/>
            <a:ext cx="3505200" cy="646331"/>
          </a:xfrm>
          <a:prstGeom prst="rect">
            <a:avLst/>
          </a:prstGeom>
          <a:noFill/>
        </p:spPr>
        <p:txBody>
          <a:bodyPr wrap="square" rtlCol="0">
            <a:spAutoFit/>
          </a:bodyPr>
          <a:lstStyle/>
          <a:p>
            <a:r>
              <a:rPr lang="en-US" sz="3600" dirty="0" smtClean="0"/>
              <a:t>ER </a:t>
            </a:r>
            <a:r>
              <a:rPr lang="bg-BG" sz="3600" dirty="0" smtClean="0"/>
              <a:t>диаграма</a:t>
            </a:r>
            <a:endParaRPr lang="bg-BG" sz="3600"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133600"/>
            <a:ext cx="8830907" cy="3639058"/>
          </a:xfrm>
          <a:prstGeom prst="rect">
            <a:avLst/>
          </a:prstGeom>
          <a:ln>
            <a:noFill/>
          </a:ln>
          <a:effectLst>
            <a:softEdge rad="112500"/>
          </a:effectLst>
        </p:spPr>
      </p:pic>
    </p:spTree>
    <p:extLst>
      <p:ext uri="{BB962C8B-B14F-4D97-AF65-F5344CB8AC3E}">
        <p14:creationId xmlns:p14="http://schemas.microsoft.com/office/powerpoint/2010/main" val="271980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ово поле 1"/>
          <p:cNvSpPr txBox="1"/>
          <p:nvPr/>
        </p:nvSpPr>
        <p:spPr>
          <a:xfrm>
            <a:off x="1981200" y="304800"/>
            <a:ext cx="6858000" cy="707886"/>
          </a:xfrm>
          <a:prstGeom prst="rect">
            <a:avLst/>
          </a:prstGeom>
          <a:noFill/>
        </p:spPr>
        <p:txBody>
          <a:bodyPr wrap="square" rtlCol="0">
            <a:spAutoFit/>
          </a:bodyPr>
          <a:lstStyle/>
          <a:p>
            <a:r>
              <a:rPr lang="bg-BG" sz="4000" b="1" dirty="0" smtClean="0">
                <a:ln w="9525">
                  <a:solidFill>
                    <a:schemeClr val="bg1"/>
                  </a:solidFill>
                  <a:prstDash val="solid"/>
                </a:ln>
                <a:effectLst>
                  <a:outerShdw blurRad="12700" dist="38100" dir="2700000" algn="tl" rotWithShape="0">
                    <a:schemeClr val="bg1">
                      <a:lumMod val="50000"/>
                    </a:schemeClr>
                  </a:outerShdw>
                </a:effectLst>
                <a:cs typeface="Calibri Light"/>
              </a:rPr>
              <a:t>Прототип на системата</a:t>
            </a:r>
            <a:endParaRPr lang="bg-BG" sz="4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3" name="Картина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4000"/>
            <a:ext cx="8237888" cy="4603765"/>
          </a:xfrm>
          <a:prstGeom prst="rect">
            <a:avLst/>
          </a:prstGeom>
        </p:spPr>
      </p:pic>
    </p:spTree>
    <p:extLst>
      <p:ext uri="{BB962C8B-B14F-4D97-AF65-F5344CB8AC3E}">
        <p14:creationId xmlns:p14="http://schemas.microsoft.com/office/powerpoint/2010/main" val="2889245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757"/>
            <a:ext cx="9144000" cy="5152571"/>
          </a:xfrm>
          <a:prstGeom prst="rect">
            <a:avLst/>
          </a:prstGeom>
        </p:spPr>
      </p:pic>
    </p:spTree>
    <p:extLst>
      <p:ext uri="{BB962C8B-B14F-4D97-AF65-F5344CB8AC3E}">
        <p14:creationId xmlns:p14="http://schemas.microsoft.com/office/powerpoint/2010/main" val="2046175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8" y="838200"/>
            <a:ext cx="9094276" cy="5105400"/>
          </a:xfrm>
          <a:prstGeom prst="rect">
            <a:avLst/>
          </a:prstGeom>
        </p:spPr>
      </p:pic>
    </p:spTree>
    <p:extLst>
      <p:ext uri="{BB962C8B-B14F-4D97-AF65-F5344CB8AC3E}">
        <p14:creationId xmlns:p14="http://schemas.microsoft.com/office/powerpoint/2010/main" val="8273942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5" y="762000"/>
            <a:ext cx="9160164" cy="5139516"/>
          </a:xfrm>
          <a:prstGeom prst="rect">
            <a:avLst/>
          </a:prstGeom>
        </p:spPr>
      </p:pic>
    </p:spTree>
    <p:extLst>
      <p:ext uri="{BB962C8B-B14F-4D97-AF65-F5344CB8AC3E}">
        <p14:creationId xmlns:p14="http://schemas.microsoft.com/office/powerpoint/2010/main" val="953681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990600"/>
            <a:ext cx="7772400" cy="1470025"/>
          </a:xfrm>
        </p:spPr>
        <p:txBody>
          <a:bodyPr/>
          <a:lstStyle/>
          <a:p>
            <a:r>
              <a:rPr lang="bg-BG" b="1" cap="all" dirty="0">
                <a:solidFill>
                  <a:schemeClr val="tx1"/>
                </a:solidFill>
              </a:rPr>
              <a:t>ТЕСТОВ </a:t>
            </a:r>
            <a:r>
              <a:rPr lang="bg-BG" b="1" cap="all" dirty="0" smtClean="0">
                <a:solidFill>
                  <a:schemeClr val="tx1"/>
                </a:solidFill>
              </a:rPr>
              <a:t>ПЛАН</a:t>
            </a:r>
            <a:endParaRPr lang="en-US" dirty="0">
              <a:solidFill>
                <a:schemeClr val="tx1"/>
              </a:solidFill>
            </a:endParaRPr>
          </a:p>
        </p:txBody>
      </p:sp>
    </p:spTree>
    <p:extLst>
      <p:ext uri="{BB962C8B-B14F-4D97-AF65-F5344CB8AC3E}">
        <p14:creationId xmlns:p14="http://schemas.microsoft.com/office/powerpoint/2010/main" val="192053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ru-RU" dirty="0">
                <a:solidFill>
                  <a:schemeClr val="tx1"/>
                </a:solidFill>
              </a:rPr>
              <a:t>Софтуерното </a:t>
            </a:r>
            <a:r>
              <a:rPr lang="ru-RU" dirty="0" smtClean="0">
                <a:solidFill>
                  <a:schemeClr val="tx1"/>
                </a:solidFill>
              </a:rPr>
              <a:t>тестване</a:t>
            </a:r>
            <a:endParaRPr lang="en-US" dirty="0">
              <a:solidFill>
                <a:schemeClr val="tx1"/>
              </a:solidFill>
            </a:endParaRPr>
          </a:p>
        </p:txBody>
      </p:sp>
      <p:sp>
        <p:nvSpPr>
          <p:cNvPr id="3" name="Content Placeholder 2"/>
          <p:cNvSpPr>
            <a:spLocks noGrp="1"/>
          </p:cNvSpPr>
          <p:nvPr>
            <p:ph idx="1"/>
          </p:nvPr>
        </p:nvSpPr>
        <p:spPr/>
        <p:txBody>
          <a:bodyPr/>
          <a:lstStyle/>
          <a:p>
            <a:endParaRPr lang="ru-RU" dirty="0"/>
          </a:p>
          <a:p>
            <a:pPr marL="137160" indent="0">
              <a:buNone/>
            </a:pPr>
            <a:r>
              <a:rPr lang="ru-RU" dirty="0" smtClean="0"/>
              <a:t>Софтуерното </a:t>
            </a:r>
            <a:r>
              <a:rPr lang="ru-RU" dirty="0"/>
              <a:t>тестване е процес на изследване и проучване на софтуера, с цел получаване на информация за качеството му. Процесите на софтуерното тестване са важна част от софтуерното инженерство и осигуряването на качествен софтуер</a:t>
            </a:r>
            <a:r>
              <a:rPr lang="ru-RU" dirty="0" smtClean="0"/>
              <a:t>.</a:t>
            </a:r>
            <a:endParaRPr lang="en-US" dirty="0"/>
          </a:p>
        </p:txBody>
      </p:sp>
    </p:spTree>
    <p:extLst>
      <p:ext uri="{BB962C8B-B14F-4D97-AF65-F5344CB8AC3E}">
        <p14:creationId xmlns:p14="http://schemas.microsoft.com/office/powerpoint/2010/main" val="158933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ctrTitle"/>
          </p:nvPr>
        </p:nvSpPr>
        <p:spPr/>
        <p:txBody>
          <a:bodyPr/>
          <a:lstStyle/>
          <a:p>
            <a:r>
              <a:rPr lang="bg-BG" dirty="0" err="1">
                <a:cs typeface="Calibri Light"/>
              </a:rPr>
              <a:t>Product</a:t>
            </a:r>
            <a:r>
              <a:rPr lang="bg-BG" dirty="0">
                <a:cs typeface="Calibri Light"/>
              </a:rPr>
              <a:t> </a:t>
            </a:r>
            <a:r>
              <a:rPr lang="bg-BG" dirty="0" err="1">
                <a:cs typeface="Calibri Light"/>
              </a:rPr>
              <a:t>roadmap</a:t>
            </a:r>
            <a:endParaRPr lang="bg-BG" dirty="0" err="1"/>
          </a:p>
        </p:txBody>
      </p:sp>
      <p:sp>
        <p:nvSpPr>
          <p:cNvPr id="3" name="Подзаглавие 2"/>
          <p:cNvSpPr>
            <a:spLocks noGrp="1"/>
          </p:cNvSpPr>
          <p:nvPr>
            <p:ph type="subTitle" idx="1"/>
          </p:nvPr>
        </p:nvSpPr>
        <p:spPr/>
        <p:txBody>
          <a:bodyPr/>
          <a:lstStyle/>
          <a:p>
            <a:r>
              <a:rPr lang="en-US" dirty="0" smtClean="0"/>
              <a:t>Redesign</a:t>
            </a:r>
            <a:endParaRPr lang="bg-BG" dirty="0"/>
          </a:p>
        </p:txBody>
      </p:sp>
    </p:spTree>
    <p:extLst>
      <p:ext uri="{BB962C8B-B14F-4D97-AF65-F5344CB8AC3E}">
        <p14:creationId xmlns:p14="http://schemas.microsoft.com/office/powerpoint/2010/main" val="1616872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solidFill>
                  <a:schemeClr val="tx1"/>
                </a:solidFill>
              </a:rPr>
              <a:t>Функционални </a:t>
            </a:r>
            <a:r>
              <a:rPr lang="bg-BG" dirty="0" smtClean="0">
                <a:solidFill>
                  <a:schemeClr val="tx1"/>
                </a:solidFill>
              </a:rPr>
              <a:t>тестове</a:t>
            </a:r>
            <a:endParaRPr lang="en-US" dirty="0">
              <a:solidFill>
                <a:schemeClr val="tx1"/>
              </a:solidFill>
            </a:endParaRPr>
          </a:p>
        </p:txBody>
      </p:sp>
      <p:sp>
        <p:nvSpPr>
          <p:cNvPr id="3" name="Content Placeholder 2"/>
          <p:cNvSpPr>
            <a:spLocks noGrp="1"/>
          </p:cNvSpPr>
          <p:nvPr>
            <p:ph idx="1"/>
          </p:nvPr>
        </p:nvSpPr>
        <p:spPr/>
        <p:txBody>
          <a:bodyPr/>
          <a:lstStyle/>
          <a:p>
            <a:r>
              <a:rPr lang="ru-RU" dirty="0"/>
              <a:t>С провеждането на функционалните тестове се цели да се съпоставят реалните действия и състояние на системата с тези описани във функционалната спецификация. При наличие на разминавания с функционалната спецификация, се правят предложения и препоръки за тяхното отстраняване. Провеждането на този вид тестове е запланувано за всеки един етап и версия, от разработката на софтуера.</a:t>
            </a:r>
            <a:endParaRPr lang="en-US" dirty="0"/>
          </a:p>
        </p:txBody>
      </p:sp>
    </p:spTree>
    <p:extLst>
      <p:ext uri="{BB962C8B-B14F-4D97-AF65-F5344CB8AC3E}">
        <p14:creationId xmlns:p14="http://schemas.microsoft.com/office/powerpoint/2010/main" val="4243869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solidFill>
                  <a:schemeClr val="tx1"/>
                </a:solidFill>
              </a:rPr>
              <a:t>Стрес тестване</a:t>
            </a:r>
            <a:endParaRPr lang="en-US" dirty="0">
              <a:solidFill>
                <a:schemeClr val="tx1"/>
              </a:solidFill>
            </a:endParaRPr>
          </a:p>
        </p:txBody>
      </p:sp>
      <p:sp>
        <p:nvSpPr>
          <p:cNvPr id="3" name="Content Placeholder 2"/>
          <p:cNvSpPr>
            <a:spLocks noGrp="1"/>
          </p:cNvSpPr>
          <p:nvPr>
            <p:ph idx="1"/>
          </p:nvPr>
        </p:nvSpPr>
        <p:spPr/>
        <p:txBody>
          <a:bodyPr>
            <a:normAutofit lnSpcReduction="10000"/>
          </a:bodyPr>
          <a:lstStyle/>
          <a:p>
            <a:r>
              <a:rPr lang="ru-RU" dirty="0"/>
              <a:t>Целта е да се изследва системата в процес на натоварване. Ще се симулират определен брой виртуални потребители, възпроизвеждащи заявки към системата. Всичко това ще се проведе, за да се отчете състоянието на системата при максимален трафик. Евентуално тестовете ще се осъществяват основно върху използването на модули, за които се очаква да са найнатоварената част от системата. Провеждането на този вид тестове се осъществява след като бъде завършена първата версия на On demand системата – бета версия.</a:t>
            </a:r>
            <a:endParaRPr lang="en-US" dirty="0"/>
          </a:p>
        </p:txBody>
      </p:sp>
    </p:spTree>
    <p:extLst>
      <p:ext uri="{BB962C8B-B14F-4D97-AF65-F5344CB8AC3E}">
        <p14:creationId xmlns:p14="http://schemas.microsoft.com/office/powerpoint/2010/main" val="81762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ово поле 1"/>
          <p:cNvSpPr txBox="1"/>
          <p:nvPr/>
        </p:nvSpPr>
        <p:spPr>
          <a:xfrm>
            <a:off x="152400" y="3276600"/>
            <a:ext cx="7543800" cy="3970318"/>
          </a:xfrm>
          <a:prstGeom prst="rect">
            <a:avLst/>
          </a:prstGeom>
          <a:noFill/>
        </p:spPr>
        <p:txBody>
          <a:bodyPr wrap="square" rtlCol="0">
            <a:spAutoFit/>
          </a:bodyPr>
          <a:lstStyle/>
          <a:p>
            <a:r>
              <a:rPr lang="bg-BG" sz="3600" dirty="0" smtClean="0">
                <a:ln w="0"/>
                <a:effectLst>
                  <a:outerShdw blurRad="38100" dist="19050" dir="2700000" algn="tl" rotWithShape="0">
                    <a:schemeClr val="dk1">
                      <a:alpha val="40000"/>
                    </a:schemeClr>
                  </a:outerShdw>
                </a:effectLst>
              </a:rPr>
              <a:t>Изготвили:</a:t>
            </a:r>
          </a:p>
          <a:p>
            <a:r>
              <a:rPr lang="bg-BG" sz="3600" dirty="0" smtClean="0">
                <a:ln w="0"/>
                <a:effectLst>
                  <a:outerShdw blurRad="38100" dist="19050" dir="2700000" algn="tl" rotWithShape="0">
                    <a:schemeClr val="dk1">
                      <a:alpha val="40000"/>
                    </a:schemeClr>
                  </a:outerShdw>
                </a:effectLst>
              </a:rPr>
              <a:t>Енгин Мустафа – </a:t>
            </a:r>
            <a:r>
              <a:rPr lang="en-US" sz="3600" dirty="0" smtClean="0">
                <a:ln w="0"/>
                <a:effectLst>
                  <a:outerShdw blurRad="38100" dist="19050" dir="2700000" algn="tl" rotWithShape="0">
                    <a:schemeClr val="dk1">
                      <a:alpha val="40000"/>
                    </a:schemeClr>
                  </a:outerShdw>
                </a:effectLst>
              </a:rPr>
              <a:t>Product Owner</a:t>
            </a:r>
            <a:endParaRPr lang="bg-BG" sz="3600" dirty="0" smtClean="0">
              <a:ln w="0"/>
              <a:effectLst>
                <a:outerShdw blurRad="38100" dist="19050" dir="2700000" algn="tl" rotWithShape="0">
                  <a:schemeClr val="dk1">
                    <a:alpha val="40000"/>
                  </a:schemeClr>
                </a:outerShdw>
              </a:effectLst>
            </a:endParaRPr>
          </a:p>
          <a:p>
            <a:r>
              <a:rPr lang="bg-BG" sz="3600" dirty="0" smtClean="0">
                <a:ln w="0"/>
                <a:effectLst>
                  <a:outerShdw blurRad="38100" dist="19050" dir="2700000" algn="tl" rotWithShape="0">
                    <a:schemeClr val="dk1">
                      <a:alpha val="40000"/>
                    </a:schemeClr>
                  </a:outerShdw>
                </a:effectLst>
              </a:rPr>
              <a:t>Мариан Соколов – </a:t>
            </a:r>
            <a:r>
              <a:rPr lang="en-US" sz="3600" dirty="0" smtClean="0">
                <a:ln w="0"/>
                <a:effectLst>
                  <a:outerShdw blurRad="38100" dist="19050" dir="2700000" algn="tl" rotWithShape="0">
                    <a:schemeClr val="dk1">
                      <a:alpha val="40000"/>
                    </a:schemeClr>
                  </a:outerShdw>
                </a:effectLst>
              </a:rPr>
              <a:t>Project Manager</a:t>
            </a:r>
            <a:endParaRPr lang="bg-BG" sz="3600" dirty="0" smtClean="0">
              <a:ln w="0"/>
              <a:effectLst>
                <a:outerShdw blurRad="38100" dist="19050" dir="2700000" algn="tl" rotWithShape="0">
                  <a:schemeClr val="dk1">
                    <a:alpha val="40000"/>
                  </a:schemeClr>
                </a:outerShdw>
              </a:effectLst>
            </a:endParaRPr>
          </a:p>
          <a:p>
            <a:r>
              <a:rPr lang="bg-BG" sz="3600" dirty="0" smtClean="0">
                <a:ln w="0"/>
                <a:effectLst>
                  <a:outerShdw blurRad="38100" dist="19050" dir="2700000" algn="tl" rotWithShape="0">
                    <a:schemeClr val="dk1">
                      <a:alpha val="40000"/>
                    </a:schemeClr>
                  </a:outerShdw>
                </a:effectLst>
              </a:rPr>
              <a:t>Борислав Благоев	</a:t>
            </a:r>
            <a:r>
              <a:rPr lang="en-US" sz="3600" dirty="0" smtClean="0">
                <a:ln w="0"/>
                <a:effectLst>
                  <a:outerShdw blurRad="38100" dist="19050" dir="2700000" algn="tl" rotWithShape="0">
                    <a:schemeClr val="dk1">
                      <a:alpha val="40000"/>
                    </a:schemeClr>
                  </a:outerShdw>
                </a:effectLst>
              </a:rPr>
              <a:t>- QA</a:t>
            </a:r>
          </a:p>
          <a:p>
            <a:r>
              <a:rPr lang="bg-BG" sz="3600" dirty="0" smtClean="0">
                <a:ln w="0"/>
                <a:effectLst>
                  <a:outerShdw blurRad="38100" dist="19050" dir="2700000" algn="tl" rotWithShape="0">
                    <a:schemeClr val="dk1">
                      <a:alpha val="40000"/>
                    </a:schemeClr>
                  </a:outerShdw>
                </a:effectLst>
              </a:rPr>
              <a:t>Еньо </a:t>
            </a:r>
            <a:r>
              <a:rPr lang="bg-BG" sz="3600" dirty="0">
                <a:ln w="0"/>
                <a:effectLst>
                  <a:outerShdw blurRad="38100" dist="19050" dir="2700000" algn="tl" rotWithShape="0">
                    <a:schemeClr val="dk1">
                      <a:alpha val="40000"/>
                    </a:schemeClr>
                  </a:outerShdw>
                </a:effectLst>
              </a:rPr>
              <a:t>Енев – </a:t>
            </a:r>
            <a:r>
              <a:rPr lang="en-US" sz="3600" dirty="0">
                <a:ln w="0"/>
                <a:effectLst>
                  <a:outerShdw blurRad="38100" dist="19050" dir="2700000" algn="tl" rotWithShape="0">
                    <a:schemeClr val="dk1">
                      <a:alpha val="40000"/>
                    </a:schemeClr>
                  </a:outerShdw>
                </a:effectLst>
              </a:rPr>
              <a:t>Developer 1</a:t>
            </a:r>
          </a:p>
          <a:p>
            <a:r>
              <a:rPr lang="bg-BG" sz="3600" dirty="0">
                <a:ln w="0"/>
                <a:effectLst>
                  <a:outerShdw blurRad="38100" dist="19050" dir="2700000" algn="tl" rotWithShape="0">
                    <a:schemeClr val="dk1">
                      <a:alpha val="40000"/>
                    </a:schemeClr>
                  </a:outerShdw>
                </a:effectLst>
              </a:rPr>
              <a:t>Евелина Генчева</a:t>
            </a:r>
            <a:r>
              <a:rPr lang="en-US" sz="3600" dirty="0">
                <a:ln w="0"/>
                <a:effectLst>
                  <a:outerShdw blurRad="38100" dist="19050" dir="2700000" algn="tl" rotWithShape="0">
                    <a:schemeClr val="dk1">
                      <a:alpha val="40000"/>
                    </a:schemeClr>
                  </a:outerShdw>
                </a:effectLst>
              </a:rPr>
              <a:t> – Developer 2</a:t>
            </a:r>
            <a:r>
              <a:rPr lang="bg-BG" sz="3600" dirty="0">
                <a:ln w="0"/>
                <a:effectLst>
                  <a:outerShdw blurRad="38100" dist="19050" dir="2700000" algn="tl" rotWithShape="0">
                    <a:schemeClr val="dk1">
                      <a:alpha val="40000"/>
                    </a:schemeClr>
                  </a:outerShdw>
                </a:effectLst>
              </a:rPr>
              <a:t> </a:t>
            </a:r>
          </a:p>
          <a:p>
            <a:endParaRPr lang="bg-BG" sz="3600" dirty="0" smtClean="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0503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A551-43B0-409C-A57F-A65257631293}"/>
              </a:ext>
            </a:extLst>
          </p:cNvPr>
          <p:cNvSpPr>
            <a:spLocks noGrp="1"/>
          </p:cNvSpPr>
          <p:nvPr>
            <p:ph type="title"/>
          </p:nvPr>
        </p:nvSpPr>
        <p:spPr/>
        <p:txBody>
          <a:bodyPr/>
          <a:lstStyle/>
          <a:p>
            <a:r>
              <a:rPr lang="bg-BG" dirty="0">
                <a:cs typeface="Calibri Light"/>
              </a:rPr>
              <a:t>Итерация едно  - модел</a:t>
            </a:r>
            <a:endParaRPr lang="bg-BG" dirty="0"/>
          </a:p>
        </p:txBody>
      </p:sp>
      <p:sp>
        <p:nvSpPr>
          <p:cNvPr id="3" name="Content Placeholder 2">
            <a:extLst>
              <a:ext uri="{FF2B5EF4-FFF2-40B4-BE49-F238E27FC236}">
                <a16:creationId xmlns:a16="http://schemas.microsoft.com/office/drawing/2014/main" id="{75DB2D7A-E073-4606-8A19-9AFEE52ECC4C}"/>
              </a:ext>
            </a:extLst>
          </p:cNvPr>
          <p:cNvSpPr>
            <a:spLocks noGrp="1"/>
          </p:cNvSpPr>
          <p:nvPr>
            <p:ph idx="1"/>
          </p:nvPr>
        </p:nvSpPr>
        <p:spPr/>
        <p:txBody>
          <a:bodyPr vert="horz" lIns="68580" tIns="34290" rIns="68580" bIns="34290" rtlCol="0" anchor="t">
            <a:normAutofit/>
          </a:bodyPr>
          <a:lstStyle/>
          <a:p>
            <a:r>
              <a:rPr lang="bg-BG" dirty="0" err="1" smtClean="0">
                <a:cs typeface="Calibri"/>
              </a:rPr>
              <a:t>Редизайн</a:t>
            </a:r>
            <a:r>
              <a:rPr lang="bg-BG" dirty="0" smtClean="0">
                <a:cs typeface="Calibri"/>
              </a:rPr>
              <a:t> на </a:t>
            </a:r>
            <a:r>
              <a:rPr lang="bg-BG" dirty="0">
                <a:cs typeface="Calibri"/>
              </a:rPr>
              <a:t>UML диаграми </a:t>
            </a:r>
            <a:endParaRPr lang="en-US" dirty="0" smtClean="0">
              <a:cs typeface="Calibri"/>
            </a:endParaRPr>
          </a:p>
          <a:p>
            <a:r>
              <a:rPr lang="bg-BG" dirty="0" smtClean="0">
                <a:cs typeface="Calibri"/>
              </a:rPr>
              <a:t>Надграждане/реконструкция на прототипа и дизайна</a:t>
            </a:r>
            <a:endParaRPr lang="bg-BG" dirty="0">
              <a:cs typeface="Calibri"/>
            </a:endParaRPr>
          </a:p>
          <a:p>
            <a:pPr marL="0" indent="0">
              <a:buNone/>
            </a:pPr>
            <a:endParaRPr lang="bg-BG" dirty="0">
              <a:cs typeface="Calibri"/>
            </a:endParaRPr>
          </a:p>
        </p:txBody>
      </p:sp>
    </p:spTree>
    <p:extLst>
      <p:ext uri="{BB962C8B-B14F-4D97-AF65-F5344CB8AC3E}">
        <p14:creationId xmlns:p14="http://schemas.microsoft.com/office/powerpoint/2010/main" val="1056929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E3F3-2499-49D8-88CF-414E01EF2D46}"/>
              </a:ext>
            </a:extLst>
          </p:cNvPr>
          <p:cNvSpPr>
            <a:spLocks noGrp="1"/>
          </p:cNvSpPr>
          <p:nvPr>
            <p:ph type="title"/>
          </p:nvPr>
        </p:nvSpPr>
        <p:spPr/>
        <p:txBody>
          <a:bodyPr/>
          <a:lstStyle/>
          <a:p>
            <a:r>
              <a:rPr lang="bg-BG" dirty="0">
                <a:cs typeface="Calibri Light"/>
              </a:rPr>
              <a:t>Итерация две  - база от данни</a:t>
            </a:r>
            <a:endParaRPr lang="bg-BG" dirty="0"/>
          </a:p>
        </p:txBody>
      </p:sp>
      <p:sp>
        <p:nvSpPr>
          <p:cNvPr id="3" name="Content Placeholder 2">
            <a:extLst>
              <a:ext uri="{FF2B5EF4-FFF2-40B4-BE49-F238E27FC236}">
                <a16:creationId xmlns:a16="http://schemas.microsoft.com/office/drawing/2014/main" id="{E43B171D-DEEF-400F-803E-57E75D88F31F}"/>
              </a:ext>
            </a:extLst>
          </p:cNvPr>
          <p:cNvSpPr>
            <a:spLocks noGrp="1"/>
          </p:cNvSpPr>
          <p:nvPr>
            <p:ph idx="1"/>
          </p:nvPr>
        </p:nvSpPr>
        <p:spPr/>
        <p:txBody>
          <a:bodyPr vert="horz" lIns="68580" tIns="34290" rIns="68580" bIns="34290" rtlCol="0" anchor="t">
            <a:normAutofit/>
          </a:bodyPr>
          <a:lstStyle/>
          <a:p>
            <a:r>
              <a:rPr lang="bg-BG" dirty="0" smtClean="0">
                <a:cs typeface="Calibri"/>
              </a:rPr>
              <a:t>Анализ и реконструкция на базата данни</a:t>
            </a:r>
            <a:endParaRPr lang="bg-BG" dirty="0">
              <a:cs typeface="Calibri"/>
            </a:endParaRPr>
          </a:p>
          <a:p>
            <a:r>
              <a:rPr lang="bg-BG" dirty="0" smtClean="0">
                <a:cs typeface="Calibri"/>
              </a:rPr>
              <a:t>Промяна/изтриване/попълване на </a:t>
            </a:r>
            <a:r>
              <a:rPr lang="en-US" dirty="0" smtClean="0">
                <a:cs typeface="Calibri"/>
              </a:rPr>
              <a:t>  </a:t>
            </a:r>
            <a:r>
              <a:rPr lang="bg-BG" dirty="0" smtClean="0">
                <a:cs typeface="Calibri"/>
              </a:rPr>
              <a:t>нови данни</a:t>
            </a:r>
            <a:endParaRPr lang="bg-BG" dirty="0">
              <a:cs typeface="Calibri"/>
            </a:endParaRPr>
          </a:p>
          <a:p>
            <a:r>
              <a:rPr lang="bg-BG" dirty="0" smtClean="0">
                <a:cs typeface="Calibri"/>
              </a:rPr>
              <a:t>Тестване на връзката със сървъра</a:t>
            </a:r>
            <a:endParaRPr lang="bg-BG" dirty="0">
              <a:cs typeface="Calibri"/>
            </a:endParaRPr>
          </a:p>
          <a:p>
            <a:endParaRPr lang="bg-BG" dirty="0">
              <a:cs typeface="Calibri"/>
            </a:endParaRPr>
          </a:p>
          <a:p>
            <a:endParaRPr lang="bg-BG" dirty="0">
              <a:cs typeface="Calibri"/>
            </a:endParaRPr>
          </a:p>
        </p:txBody>
      </p:sp>
    </p:spTree>
    <p:extLst>
      <p:ext uri="{BB962C8B-B14F-4D97-AF65-F5344CB8AC3E}">
        <p14:creationId xmlns:p14="http://schemas.microsoft.com/office/powerpoint/2010/main" val="340561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558C-57D6-45EC-8930-A6C3B14EE6EF}"/>
              </a:ext>
            </a:extLst>
          </p:cNvPr>
          <p:cNvSpPr>
            <a:spLocks noGrp="1"/>
          </p:cNvSpPr>
          <p:nvPr>
            <p:ph type="title"/>
          </p:nvPr>
        </p:nvSpPr>
        <p:spPr/>
        <p:txBody>
          <a:bodyPr>
            <a:normAutofit fontScale="90000"/>
          </a:bodyPr>
          <a:lstStyle/>
          <a:p>
            <a:r>
              <a:rPr lang="bg-BG" dirty="0">
                <a:cs typeface="Calibri Light"/>
              </a:rPr>
              <a:t>Итерация три - основни функционалности</a:t>
            </a:r>
            <a:endParaRPr lang="bg-BG" dirty="0"/>
          </a:p>
        </p:txBody>
      </p:sp>
      <p:sp>
        <p:nvSpPr>
          <p:cNvPr id="3" name="Content Placeholder 2">
            <a:extLst>
              <a:ext uri="{FF2B5EF4-FFF2-40B4-BE49-F238E27FC236}">
                <a16:creationId xmlns:a16="http://schemas.microsoft.com/office/drawing/2014/main" id="{5802C7AB-1426-4875-8A61-1679B8154B50}"/>
              </a:ext>
            </a:extLst>
          </p:cNvPr>
          <p:cNvSpPr>
            <a:spLocks noGrp="1"/>
          </p:cNvSpPr>
          <p:nvPr>
            <p:ph idx="1"/>
          </p:nvPr>
        </p:nvSpPr>
        <p:spPr/>
        <p:txBody>
          <a:bodyPr vert="horz" lIns="68580" tIns="34290" rIns="68580" bIns="34290" rtlCol="0" anchor="t">
            <a:normAutofit/>
          </a:bodyPr>
          <a:lstStyle/>
          <a:p>
            <a:r>
              <a:rPr lang="bg-BG" dirty="0">
                <a:cs typeface="Calibri"/>
              </a:rPr>
              <a:t>Създаване на </a:t>
            </a:r>
            <a:r>
              <a:rPr lang="bg-BG" dirty="0" smtClean="0">
                <a:cs typeface="Calibri"/>
              </a:rPr>
              <a:t>акаунти за </a:t>
            </a:r>
            <a:r>
              <a:rPr lang="en-US" dirty="0" smtClean="0">
                <a:cs typeface="Calibri"/>
              </a:rPr>
              <a:t>host </a:t>
            </a:r>
            <a:r>
              <a:rPr lang="bg-BG" dirty="0" smtClean="0">
                <a:cs typeface="Calibri"/>
              </a:rPr>
              <a:t>и </a:t>
            </a:r>
            <a:r>
              <a:rPr lang="en-US" dirty="0" smtClean="0">
                <a:cs typeface="Calibri"/>
              </a:rPr>
              <a:t>participant </a:t>
            </a:r>
            <a:r>
              <a:rPr lang="bg-BG" dirty="0" smtClean="0">
                <a:cs typeface="Calibri"/>
              </a:rPr>
              <a:t>– Преобразуване на функционалността за създаване на акаунти за лектори и студенти </a:t>
            </a:r>
            <a:r>
              <a:rPr lang="bg-BG" dirty="0">
                <a:cs typeface="Calibri"/>
              </a:rPr>
              <a:t> </a:t>
            </a:r>
          </a:p>
          <a:p>
            <a:r>
              <a:rPr lang="bg-BG" dirty="0">
                <a:cs typeface="Calibri"/>
              </a:rPr>
              <a:t>Добавяне и изтриване </a:t>
            </a:r>
            <a:r>
              <a:rPr lang="bg-BG" dirty="0" err="1" smtClean="0">
                <a:cs typeface="Calibri"/>
              </a:rPr>
              <a:t>партита</a:t>
            </a:r>
            <a:r>
              <a:rPr lang="bg-BG" dirty="0" smtClean="0">
                <a:cs typeface="Calibri"/>
              </a:rPr>
              <a:t> </a:t>
            </a:r>
            <a:r>
              <a:rPr lang="bg-BG" dirty="0">
                <a:cs typeface="Calibri"/>
              </a:rPr>
              <a:t>- Преобразуване на функционалността за </a:t>
            </a:r>
            <a:r>
              <a:rPr lang="bg-BG" dirty="0" smtClean="0">
                <a:cs typeface="Calibri"/>
              </a:rPr>
              <a:t>добавяне/изтриване на дисциплини</a:t>
            </a:r>
            <a:endParaRPr lang="bg-BG" dirty="0">
              <a:cs typeface="Calibri"/>
            </a:endParaRPr>
          </a:p>
          <a:p>
            <a:r>
              <a:rPr lang="bg-BG" dirty="0" smtClean="0">
                <a:cs typeface="Calibri"/>
              </a:rPr>
              <a:t>Заявка за участие в парти </a:t>
            </a:r>
            <a:r>
              <a:rPr lang="bg-BG" dirty="0">
                <a:cs typeface="Calibri"/>
              </a:rPr>
              <a:t>- Преобразуване на функционалността за </a:t>
            </a:r>
            <a:r>
              <a:rPr lang="bg-BG" dirty="0" smtClean="0">
                <a:cs typeface="Calibri"/>
              </a:rPr>
              <a:t>записване </a:t>
            </a:r>
            <a:r>
              <a:rPr lang="bg-BG" dirty="0">
                <a:cs typeface="Calibri"/>
              </a:rPr>
              <a:t>на </a:t>
            </a:r>
            <a:r>
              <a:rPr lang="bg-BG" dirty="0" smtClean="0">
                <a:cs typeface="Calibri"/>
              </a:rPr>
              <a:t>дисциплина</a:t>
            </a:r>
            <a:endParaRPr lang="bg-BG" dirty="0">
              <a:cs typeface="Calibri"/>
            </a:endParaRPr>
          </a:p>
        </p:txBody>
      </p:sp>
    </p:spTree>
    <p:extLst>
      <p:ext uri="{BB962C8B-B14F-4D97-AF65-F5344CB8AC3E}">
        <p14:creationId xmlns:p14="http://schemas.microsoft.com/office/powerpoint/2010/main" val="9252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558C-57D6-45EC-8930-A6C3B14EE6EF}"/>
              </a:ext>
            </a:extLst>
          </p:cNvPr>
          <p:cNvSpPr>
            <a:spLocks noGrp="1"/>
          </p:cNvSpPr>
          <p:nvPr>
            <p:ph type="title"/>
          </p:nvPr>
        </p:nvSpPr>
        <p:spPr/>
        <p:txBody>
          <a:bodyPr>
            <a:normAutofit fontScale="90000"/>
          </a:bodyPr>
          <a:lstStyle/>
          <a:p>
            <a:r>
              <a:rPr lang="bg-BG" dirty="0" smtClean="0">
                <a:cs typeface="Calibri Light"/>
              </a:rPr>
              <a:t>Итерация 4 – План за </a:t>
            </a:r>
            <a:r>
              <a:rPr lang="bg-BG" dirty="0" err="1" smtClean="0">
                <a:cs typeface="Calibri Light"/>
              </a:rPr>
              <a:t>монетизиране</a:t>
            </a:r>
            <a:endParaRPr lang="bg-BG" dirty="0"/>
          </a:p>
        </p:txBody>
      </p:sp>
      <p:sp>
        <p:nvSpPr>
          <p:cNvPr id="3" name="Content Placeholder 2">
            <a:extLst>
              <a:ext uri="{FF2B5EF4-FFF2-40B4-BE49-F238E27FC236}">
                <a16:creationId xmlns:a16="http://schemas.microsoft.com/office/drawing/2014/main" id="{5802C7AB-1426-4875-8A61-1679B8154B50}"/>
              </a:ext>
            </a:extLst>
          </p:cNvPr>
          <p:cNvSpPr>
            <a:spLocks noGrp="1"/>
          </p:cNvSpPr>
          <p:nvPr>
            <p:ph idx="1"/>
          </p:nvPr>
        </p:nvSpPr>
        <p:spPr/>
        <p:txBody>
          <a:bodyPr vert="horz" lIns="68580" tIns="34290" rIns="68580" bIns="34290" rtlCol="0" anchor="t">
            <a:normAutofit/>
          </a:bodyPr>
          <a:lstStyle/>
          <a:p>
            <a:r>
              <a:rPr lang="en-US" dirty="0" smtClean="0">
                <a:cs typeface="Calibri"/>
              </a:rPr>
              <a:t>Host-</a:t>
            </a:r>
            <a:r>
              <a:rPr lang="bg-BG" dirty="0" err="1" smtClean="0">
                <a:cs typeface="Calibri"/>
              </a:rPr>
              <a:t>овете</a:t>
            </a:r>
            <a:r>
              <a:rPr lang="bg-BG" dirty="0" smtClean="0">
                <a:cs typeface="Calibri"/>
              </a:rPr>
              <a:t> на </a:t>
            </a:r>
            <a:r>
              <a:rPr lang="bg-BG" dirty="0" err="1" smtClean="0">
                <a:cs typeface="Calibri"/>
              </a:rPr>
              <a:t>партитата</a:t>
            </a:r>
            <a:r>
              <a:rPr lang="bg-BG" dirty="0" smtClean="0">
                <a:cs typeface="Calibri"/>
              </a:rPr>
              <a:t> ще заплащат месечна такса, спрямо максималния брой възможни участници</a:t>
            </a:r>
            <a:r>
              <a:rPr lang="en-US" dirty="0" smtClean="0">
                <a:cs typeface="Calibri"/>
              </a:rPr>
              <a:t>;  </a:t>
            </a:r>
            <a:r>
              <a:rPr lang="bg-BG" dirty="0" smtClean="0">
                <a:cs typeface="Calibri"/>
              </a:rPr>
              <a:t>Ще имат възможност за платено рекламиране на техните събития.</a:t>
            </a:r>
          </a:p>
          <a:p>
            <a:r>
              <a:rPr lang="bg-BG" dirty="0" smtClean="0">
                <a:cs typeface="Calibri"/>
              </a:rPr>
              <a:t>Студентите ще закупуват определени титли, за да могат да участват във </a:t>
            </a:r>
            <a:r>
              <a:rPr lang="en-US" dirty="0" smtClean="0">
                <a:cs typeface="Calibri"/>
              </a:rPr>
              <a:t>private</a:t>
            </a:r>
            <a:r>
              <a:rPr lang="bg-BG" dirty="0" smtClean="0">
                <a:cs typeface="Calibri"/>
              </a:rPr>
              <a:t> събития</a:t>
            </a:r>
            <a:r>
              <a:rPr lang="en-US" dirty="0" smtClean="0">
                <a:cs typeface="Calibri"/>
              </a:rPr>
              <a:t>; </a:t>
            </a:r>
            <a:r>
              <a:rPr lang="bg-BG" dirty="0" smtClean="0">
                <a:cs typeface="Calibri"/>
              </a:rPr>
              <a:t>да виждат </a:t>
            </a:r>
            <a:r>
              <a:rPr lang="bg-BG" dirty="0" err="1" smtClean="0">
                <a:cs typeface="Calibri"/>
              </a:rPr>
              <a:t>партита</a:t>
            </a:r>
            <a:r>
              <a:rPr lang="bg-BG" dirty="0" smtClean="0">
                <a:cs typeface="Calibri"/>
              </a:rPr>
              <a:t> на други университети</a:t>
            </a:r>
            <a:r>
              <a:rPr lang="en-US" dirty="0" smtClean="0">
                <a:cs typeface="Calibri"/>
              </a:rPr>
              <a:t>; </a:t>
            </a:r>
            <a:r>
              <a:rPr lang="bg-BG" dirty="0" smtClean="0">
                <a:cs typeface="Calibri"/>
              </a:rPr>
              <a:t>да виждат профилите на другите участници в събитията</a:t>
            </a:r>
            <a:endParaRPr lang="bg-BG" dirty="0">
              <a:cs typeface="Calibri"/>
            </a:endParaRPr>
          </a:p>
        </p:txBody>
      </p:sp>
    </p:spTree>
    <p:extLst>
      <p:ext uri="{BB962C8B-B14F-4D97-AF65-F5344CB8AC3E}">
        <p14:creationId xmlns:p14="http://schemas.microsoft.com/office/powerpoint/2010/main" val="3990217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7F21-DCE0-4B9B-A7C9-53F73E632836}"/>
              </a:ext>
            </a:extLst>
          </p:cNvPr>
          <p:cNvSpPr>
            <a:spLocks noGrp="1"/>
          </p:cNvSpPr>
          <p:nvPr>
            <p:ph type="title"/>
          </p:nvPr>
        </p:nvSpPr>
        <p:spPr/>
        <p:txBody>
          <a:bodyPr/>
          <a:lstStyle/>
          <a:p>
            <a:r>
              <a:rPr lang="bg-BG" dirty="0">
                <a:cs typeface="Calibri Light"/>
              </a:rPr>
              <a:t>Итерация </a:t>
            </a:r>
            <a:r>
              <a:rPr lang="bg-BG" dirty="0" smtClean="0">
                <a:cs typeface="Calibri Light"/>
              </a:rPr>
              <a:t>пет– цялостен оглед</a:t>
            </a:r>
            <a:endParaRPr lang="bg-BG" dirty="0"/>
          </a:p>
        </p:txBody>
      </p:sp>
      <p:sp>
        <p:nvSpPr>
          <p:cNvPr id="3" name="Content Placeholder 2">
            <a:extLst>
              <a:ext uri="{FF2B5EF4-FFF2-40B4-BE49-F238E27FC236}">
                <a16:creationId xmlns:a16="http://schemas.microsoft.com/office/drawing/2014/main" id="{D7122C28-6B57-42D2-8FF7-8607B5EF68E3}"/>
              </a:ext>
            </a:extLst>
          </p:cNvPr>
          <p:cNvSpPr>
            <a:spLocks noGrp="1"/>
          </p:cNvSpPr>
          <p:nvPr>
            <p:ph idx="1"/>
          </p:nvPr>
        </p:nvSpPr>
        <p:spPr/>
        <p:txBody>
          <a:bodyPr vert="horz" lIns="68580" tIns="34290" rIns="68580" bIns="34290" rtlCol="0" anchor="t">
            <a:normAutofit/>
          </a:bodyPr>
          <a:lstStyle/>
          <a:p>
            <a:r>
              <a:rPr lang="bg-BG" dirty="0">
                <a:cs typeface="Calibri"/>
              </a:rPr>
              <a:t>Довършване на дизайна - след довършване на итерация три вече трябва да се направи завършен вариант </a:t>
            </a:r>
            <a:r>
              <a:rPr lang="bg-BG" dirty="0" smtClean="0">
                <a:cs typeface="Calibri"/>
              </a:rPr>
              <a:t>на новия дизайн на </a:t>
            </a:r>
            <a:r>
              <a:rPr lang="bg-BG" dirty="0">
                <a:cs typeface="Calibri"/>
              </a:rPr>
              <a:t>сайта</a:t>
            </a:r>
          </a:p>
          <a:p>
            <a:r>
              <a:rPr lang="bg-BG" dirty="0">
                <a:cs typeface="Calibri"/>
              </a:rPr>
              <a:t>Документация на проекта </a:t>
            </a:r>
            <a:r>
              <a:rPr lang="bg-BG" dirty="0" smtClean="0">
                <a:cs typeface="Calibri"/>
              </a:rPr>
              <a:t>– </a:t>
            </a:r>
            <a:r>
              <a:rPr lang="bg-BG" dirty="0" err="1" smtClean="0">
                <a:cs typeface="Calibri"/>
              </a:rPr>
              <a:t>Пренаписват</a:t>
            </a:r>
            <a:r>
              <a:rPr lang="bg-BG" dirty="0" smtClean="0">
                <a:cs typeface="Calibri"/>
              </a:rPr>
              <a:t> се части спрямо новите функционалности</a:t>
            </a:r>
            <a:endParaRPr lang="bg-BG" dirty="0">
              <a:cs typeface="Calibri"/>
            </a:endParaRPr>
          </a:p>
          <a:p>
            <a:r>
              <a:rPr lang="bg-BG" dirty="0">
                <a:cs typeface="Calibri"/>
              </a:rPr>
              <a:t>Тестване на проекта - тестване на проекта за възможни бъгове, които може да попречат на неговата функционалност или </a:t>
            </a:r>
            <a:r>
              <a:rPr lang="bg-BG" dirty="0" smtClean="0">
                <a:cs typeface="Calibri"/>
              </a:rPr>
              <a:t>дизайн спрямо новите изисквания</a:t>
            </a:r>
            <a:endParaRPr lang="bg-BG" dirty="0">
              <a:cs typeface="Calibri"/>
            </a:endParaRPr>
          </a:p>
        </p:txBody>
      </p:sp>
    </p:spTree>
    <p:extLst>
      <p:ext uri="{BB962C8B-B14F-4D97-AF65-F5344CB8AC3E}">
        <p14:creationId xmlns:p14="http://schemas.microsoft.com/office/powerpoint/2010/main" val="20361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DABD-A771-40FF-AAEF-D8CC9036E473}"/>
              </a:ext>
            </a:extLst>
          </p:cNvPr>
          <p:cNvSpPr>
            <a:spLocks noGrp="1"/>
          </p:cNvSpPr>
          <p:nvPr>
            <p:ph type="title"/>
          </p:nvPr>
        </p:nvSpPr>
        <p:spPr/>
        <p:txBody>
          <a:bodyPr>
            <a:normAutofit fontScale="90000"/>
          </a:bodyPr>
          <a:lstStyle/>
          <a:p>
            <a:r>
              <a:rPr lang="bg-BG" dirty="0">
                <a:cs typeface="Calibri Light"/>
              </a:rPr>
              <a:t>Итерация </a:t>
            </a:r>
            <a:r>
              <a:rPr lang="bg-BG" dirty="0" smtClean="0">
                <a:cs typeface="Calibri Light"/>
              </a:rPr>
              <a:t>шест- </a:t>
            </a:r>
            <a:r>
              <a:rPr lang="bg-BG" dirty="0">
                <a:cs typeface="Calibri Light"/>
              </a:rPr>
              <a:t>пускане на проекта</a:t>
            </a:r>
            <a:endParaRPr lang="bg-BG" dirty="0"/>
          </a:p>
        </p:txBody>
      </p:sp>
      <p:sp>
        <p:nvSpPr>
          <p:cNvPr id="3" name="Content Placeholder 2">
            <a:extLst>
              <a:ext uri="{FF2B5EF4-FFF2-40B4-BE49-F238E27FC236}">
                <a16:creationId xmlns:a16="http://schemas.microsoft.com/office/drawing/2014/main" id="{5775F5E5-0E78-485C-B3B1-6B9F031EF2CD}"/>
              </a:ext>
            </a:extLst>
          </p:cNvPr>
          <p:cNvSpPr>
            <a:spLocks noGrp="1"/>
          </p:cNvSpPr>
          <p:nvPr>
            <p:ph idx="1"/>
          </p:nvPr>
        </p:nvSpPr>
        <p:spPr>
          <a:xfrm>
            <a:off x="634773" y="2208099"/>
            <a:ext cx="7886700" cy="3263504"/>
          </a:xfrm>
        </p:spPr>
        <p:txBody>
          <a:bodyPr vert="horz" lIns="68580" tIns="34290" rIns="68580" bIns="34290" rtlCol="0" anchor="t">
            <a:normAutofit/>
          </a:bodyPr>
          <a:lstStyle/>
          <a:p>
            <a:r>
              <a:rPr lang="bg-BG" dirty="0">
                <a:cs typeface="Calibri"/>
              </a:rPr>
              <a:t>Пускане на проекта - след успешното завършване на сайтът и неговото закупуване, то той е готов за използване от университета</a:t>
            </a:r>
          </a:p>
          <a:p>
            <a:r>
              <a:rPr lang="bg-BG" dirty="0">
                <a:cs typeface="Calibri"/>
              </a:rPr>
              <a:t>Поддръжка - поддръжка на сайта, в случай че възникне проблем или се желае да бъде подобрен в бъдеще </a:t>
            </a:r>
          </a:p>
        </p:txBody>
      </p:sp>
    </p:spTree>
    <p:extLst>
      <p:ext uri="{BB962C8B-B14F-4D97-AF65-F5344CB8AC3E}">
        <p14:creationId xmlns:p14="http://schemas.microsoft.com/office/powerpoint/2010/main" val="3353347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628650" y="293416"/>
            <a:ext cx="7886700" cy="1847507"/>
          </a:xfrm>
        </p:spPr>
        <p:txBody>
          <a:bodyPr/>
          <a:lstStyle/>
          <a:p>
            <a:pPr algn="r"/>
            <a:r>
              <a:rPr lang="bg-BG" dirty="0">
                <a:cs typeface="Calibri Light"/>
              </a:rPr>
              <a:t>PROJECT MANAGER</a:t>
            </a:r>
            <a:endParaRPr lang="bg-BG">
              <a:cs typeface="Calibri Light" panose="020F0302020204030204"/>
            </a:endParaRPr>
          </a:p>
        </p:txBody>
      </p:sp>
      <p:sp>
        <p:nvSpPr>
          <p:cNvPr id="4" name="Контейнер за съдържание 3">
            <a:extLst>
              <a:ext uri="{FF2B5EF4-FFF2-40B4-BE49-F238E27FC236}">
                <a16:creationId xmlns:a16="http://schemas.microsoft.com/office/drawing/2014/main" id="{74394586-C2D8-4164-8253-6E0CB22053A1}"/>
              </a:ext>
            </a:extLst>
          </p:cNvPr>
          <p:cNvSpPr>
            <a:spLocks noGrp="1"/>
          </p:cNvSpPr>
          <p:nvPr>
            <p:ph sz="half" idx="1"/>
          </p:nvPr>
        </p:nvSpPr>
        <p:spPr>
          <a:xfrm>
            <a:off x="378130" y="1427935"/>
            <a:ext cx="8137220" cy="4062038"/>
          </a:xfrm>
        </p:spPr>
        <p:txBody>
          <a:bodyPr vert="horz" lIns="68580" tIns="34290" rIns="68580" bIns="34290" rtlCol="0" anchor="t">
            <a:normAutofit/>
          </a:bodyPr>
          <a:lstStyle/>
          <a:p>
            <a:pPr marL="0" indent="0">
              <a:buNone/>
            </a:pPr>
            <a:r>
              <a:rPr lang="bg-BG" dirty="0">
                <a:cs typeface="Calibri"/>
              </a:rPr>
              <a:t>С помощта на </a:t>
            </a:r>
            <a:r>
              <a:rPr lang="bg-BG" dirty="0" err="1">
                <a:cs typeface="Calibri"/>
              </a:rPr>
              <a:t>Trello</a:t>
            </a:r>
            <a:r>
              <a:rPr lang="bg-BG" dirty="0">
                <a:cs typeface="Calibri"/>
              </a:rPr>
              <a:t> бяха направени няколко колони, визуализиращи процесите по SCRUM  методология</a:t>
            </a:r>
            <a:endParaRPr lang="bg-BG"/>
          </a:p>
          <a:p>
            <a:pPr marL="214313" indent="-214313">
              <a:buFont typeface="Arial,Sans-Serif" panose="020B0604020202020204" pitchFamily="34" charset="0"/>
            </a:pPr>
            <a:r>
              <a:rPr lang="bg-BG" dirty="0" err="1">
                <a:ea typeface="+mn-lt"/>
                <a:cs typeface="+mn-lt"/>
              </a:rPr>
              <a:t>Backlog</a:t>
            </a:r>
            <a:endParaRPr lang="bg-BG">
              <a:ea typeface="+mn-lt"/>
              <a:cs typeface="+mn-lt"/>
            </a:endParaRPr>
          </a:p>
          <a:p>
            <a:pPr marL="214313" indent="-214313">
              <a:buFont typeface="Arial,Sans-Serif" panose="020B0604020202020204" pitchFamily="34" charset="0"/>
            </a:pPr>
            <a:r>
              <a:rPr lang="bg-BG" dirty="0" err="1">
                <a:ea typeface="+mn-lt"/>
                <a:cs typeface="+mn-lt"/>
              </a:rPr>
              <a:t>To</a:t>
            </a:r>
            <a:r>
              <a:rPr lang="bg-BG" dirty="0">
                <a:ea typeface="+mn-lt"/>
                <a:cs typeface="+mn-lt"/>
              </a:rPr>
              <a:t> </a:t>
            </a:r>
            <a:r>
              <a:rPr lang="bg-BG" dirty="0" err="1">
                <a:ea typeface="+mn-lt"/>
                <a:cs typeface="+mn-lt"/>
              </a:rPr>
              <a:t>do</a:t>
            </a:r>
            <a:r>
              <a:rPr lang="bg-BG" dirty="0">
                <a:ea typeface="+mn-lt"/>
                <a:cs typeface="+mn-lt"/>
              </a:rPr>
              <a:t>  - </a:t>
            </a:r>
            <a:r>
              <a:rPr lang="bg-BG" dirty="0" err="1">
                <a:ea typeface="+mn-lt"/>
                <a:cs typeface="+mn-lt"/>
              </a:rPr>
              <a:t>Developer</a:t>
            </a:r>
            <a:r>
              <a:rPr lang="bg-BG" dirty="0">
                <a:ea typeface="+mn-lt"/>
                <a:cs typeface="+mn-lt"/>
              </a:rPr>
              <a:t> 1</a:t>
            </a:r>
          </a:p>
          <a:p>
            <a:pPr marL="214313" indent="-214313">
              <a:buFont typeface="Arial,Sans-Serif" panose="020B0604020202020204" pitchFamily="34" charset="0"/>
            </a:pPr>
            <a:r>
              <a:rPr lang="bg-BG" dirty="0" err="1">
                <a:ea typeface="+mn-lt"/>
                <a:cs typeface="+mn-lt"/>
              </a:rPr>
              <a:t>To</a:t>
            </a:r>
            <a:r>
              <a:rPr lang="bg-BG" dirty="0">
                <a:ea typeface="+mn-lt"/>
                <a:cs typeface="+mn-lt"/>
              </a:rPr>
              <a:t> </a:t>
            </a:r>
            <a:r>
              <a:rPr lang="bg-BG" dirty="0" err="1">
                <a:ea typeface="+mn-lt"/>
                <a:cs typeface="+mn-lt"/>
              </a:rPr>
              <a:t>do</a:t>
            </a:r>
            <a:r>
              <a:rPr lang="bg-BG" dirty="0">
                <a:ea typeface="+mn-lt"/>
                <a:cs typeface="+mn-lt"/>
              </a:rPr>
              <a:t> – </a:t>
            </a:r>
            <a:r>
              <a:rPr lang="bg-BG" dirty="0" err="1">
                <a:ea typeface="+mn-lt"/>
                <a:cs typeface="+mn-lt"/>
              </a:rPr>
              <a:t>Developer</a:t>
            </a:r>
            <a:r>
              <a:rPr lang="bg-BG" dirty="0">
                <a:ea typeface="+mn-lt"/>
                <a:cs typeface="+mn-lt"/>
              </a:rPr>
              <a:t> 2</a:t>
            </a:r>
          </a:p>
          <a:p>
            <a:pPr marL="214313" indent="-214313">
              <a:buFont typeface="Arial,Sans-Serif" panose="020B0604020202020204" pitchFamily="34" charset="0"/>
            </a:pPr>
            <a:r>
              <a:rPr lang="bg-BG" dirty="0" err="1">
                <a:ea typeface="+mn-lt"/>
                <a:cs typeface="+mn-lt"/>
              </a:rPr>
              <a:t>Resolved</a:t>
            </a:r>
            <a:endParaRPr lang="bg-BG">
              <a:ea typeface="+mn-lt"/>
              <a:cs typeface="+mn-lt"/>
            </a:endParaRPr>
          </a:p>
          <a:p>
            <a:pPr marL="214313" indent="-214313">
              <a:buFont typeface="Arial,Sans-Serif" panose="020B0604020202020204" pitchFamily="34" charset="0"/>
            </a:pPr>
            <a:r>
              <a:rPr lang="bg-BG" dirty="0" err="1">
                <a:ea typeface="+mn-lt"/>
                <a:cs typeface="+mn-lt"/>
              </a:rPr>
              <a:t>In</a:t>
            </a:r>
            <a:r>
              <a:rPr lang="bg-BG" dirty="0">
                <a:ea typeface="+mn-lt"/>
                <a:cs typeface="+mn-lt"/>
              </a:rPr>
              <a:t> </a:t>
            </a:r>
            <a:r>
              <a:rPr lang="bg-BG" dirty="0" err="1">
                <a:ea typeface="+mn-lt"/>
                <a:cs typeface="+mn-lt"/>
              </a:rPr>
              <a:t>progress</a:t>
            </a:r>
            <a:endParaRPr lang="bg-BG">
              <a:ea typeface="+mn-lt"/>
              <a:cs typeface="+mn-lt"/>
            </a:endParaRPr>
          </a:p>
          <a:p>
            <a:pPr marL="214313" indent="-214313">
              <a:buFont typeface="Arial,Sans-Serif" panose="020B0604020202020204" pitchFamily="34" charset="0"/>
            </a:pPr>
            <a:r>
              <a:rPr lang="bg-BG" dirty="0" err="1">
                <a:ea typeface="+mn-lt"/>
                <a:cs typeface="+mn-lt"/>
              </a:rPr>
              <a:t>Done</a:t>
            </a:r>
            <a:endParaRPr lang="bg-BG">
              <a:ea typeface="+mn-lt"/>
              <a:cs typeface="+mn-lt"/>
            </a:endParaRPr>
          </a:p>
          <a:p>
            <a:pPr marL="0" indent="0">
              <a:buNone/>
            </a:pPr>
            <a:endParaRPr lang="bg-BG" dirty="0">
              <a:cs typeface="Calibri"/>
            </a:endParaRPr>
          </a:p>
        </p:txBody>
      </p:sp>
      <p:pic>
        <p:nvPicPr>
          <p:cNvPr id="8" name="Картина 8" descr="Картина, която съдържа текст&#10;&#10;Описанието е генерирано автоматично">
            <a:extLst>
              <a:ext uri="{FF2B5EF4-FFF2-40B4-BE49-F238E27FC236}">
                <a16:creationId xmlns:a16="http://schemas.microsoft.com/office/drawing/2014/main" id="{EDE7F8F9-545B-44B1-85F9-C15AC4D2F868}"/>
              </a:ext>
            </a:extLst>
          </p:cNvPr>
          <p:cNvPicPr>
            <a:picLocks noGrp="1" noChangeAspect="1"/>
          </p:cNvPicPr>
          <p:nvPr>
            <p:ph sz="half" idx="2"/>
          </p:nvPr>
        </p:nvPicPr>
        <p:blipFill>
          <a:blip r:embed="rId2"/>
          <a:stretch>
            <a:fillRect/>
          </a:stretch>
        </p:blipFill>
        <p:spPr>
          <a:xfrm>
            <a:off x="550362" y="4385297"/>
            <a:ext cx="8489514" cy="1435395"/>
          </a:xfrm>
        </p:spPr>
      </p:pic>
    </p:spTree>
    <p:extLst>
      <p:ext uri="{BB962C8B-B14F-4D97-AF65-F5344CB8AC3E}">
        <p14:creationId xmlns:p14="http://schemas.microsoft.com/office/powerpoint/2010/main" val="22595450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40</TotalTime>
  <Words>455</Words>
  <Application>Microsoft Office PowerPoint</Application>
  <PresentationFormat>Презентация на цял екран (4:3)</PresentationFormat>
  <Paragraphs>58</Paragraphs>
  <Slides>22</Slides>
  <Notes>0</Notes>
  <HiddenSlides>0</HiddenSlides>
  <MMClips>0</MMClips>
  <ScaleCrop>false</ScaleCrop>
  <HeadingPairs>
    <vt:vector size="6" baseType="variant">
      <vt:variant>
        <vt:lpstr>Използвани шрифтове</vt:lpstr>
      </vt:variant>
      <vt:variant>
        <vt:i4>10</vt:i4>
      </vt:variant>
      <vt:variant>
        <vt:lpstr>Тема</vt:lpstr>
      </vt:variant>
      <vt:variant>
        <vt:i4>1</vt:i4>
      </vt:variant>
      <vt:variant>
        <vt:lpstr>Заглавия на слайдовете</vt:lpstr>
      </vt:variant>
      <vt:variant>
        <vt:i4>22</vt:i4>
      </vt:variant>
    </vt:vector>
  </HeadingPairs>
  <TitlesOfParts>
    <vt:vector size="33" baseType="lpstr">
      <vt:lpstr>Arial</vt:lpstr>
      <vt:lpstr>Arial,Sans-Serif</vt:lpstr>
      <vt:lpstr>Book Antiqua</vt:lpstr>
      <vt:lpstr>Calibri</vt:lpstr>
      <vt:lpstr>Calibri Light</vt:lpstr>
      <vt:lpstr>Lucida Sans</vt:lpstr>
      <vt:lpstr>Times New Roman</vt:lpstr>
      <vt:lpstr>Wingdings</vt:lpstr>
      <vt:lpstr>Wingdings 2</vt:lpstr>
      <vt:lpstr>Wingdings 3</vt:lpstr>
      <vt:lpstr>Apex</vt:lpstr>
      <vt:lpstr>Презентация на PowerPoint</vt:lpstr>
      <vt:lpstr>Product roadmap</vt:lpstr>
      <vt:lpstr>Итерация едно  - модел</vt:lpstr>
      <vt:lpstr>Итерация две  - база от данни</vt:lpstr>
      <vt:lpstr>Итерация три - основни функционалности</vt:lpstr>
      <vt:lpstr>Итерация 4 – План за монетизиране</vt:lpstr>
      <vt:lpstr>Итерация пет– цялостен оглед</vt:lpstr>
      <vt:lpstr>Итерация шест- пускане на проекта</vt:lpstr>
      <vt:lpstr>PROJECT MANAGER</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ТЕСТОВ ПЛАН</vt:lpstr>
      <vt:lpstr>Софтуерното тестване</vt:lpstr>
      <vt:lpstr>Функционални тестове</vt:lpstr>
      <vt:lpstr>Стрес тестване</vt:lpstr>
      <vt:lpstr>Презентация на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ТЕСТОВ ПЛАН</dc:title>
  <dc:creator>EOF</dc:creator>
  <cp:lastModifiedBy>User</cp:lastModifiedBy>
  <cp:revision>8</cp:revision>
  <dcterms:created xsi:type="dcterms:W3CDTF">2020-12-02T16:15:44Z</dcterms:created>
  <dcterms:modified xsi:type="dcterms:W3CDTF">2020-12-02T18:59:20Z</dcterms:modified>
</cp:coreProperties>
</file>